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8"/>
  </p:notesMasterIdLst>
  <p:sldIdLst>
    <p:sldId id="659" r:id="rId2"/>
    <p:sldId id="662" r:id="rId3"/>
    <p:sldId id="663" r:id="rId4"/>
    <p:sldId id="664" r:id="rId5"/>
    <p:sldId id="665" r:id="rId6"/>
    <p:sldId id="666" r:id="rId7"/>
    <p:sldId id="675" r:id="rId8"/>
    <p:sldId id="672" r:id="rId9"/>
    <p:sldId id="673" r:id="rId10"/>
    <p:sldId id="676" r:id="rId11"/>
    <p:sldId id="674" r:id="rId12"/>
    <p:sldId id="677" r:id="rId13"/>
    <p:sldId id="678" r:id="rId14"/>
    <p:sldId id="679" r:id="rId15"/>
    <p:sldId id="680" r:id="rId16"/>
    <p:sldId id="681" r:id="rId17"/>
    <p:sldId id="682" r:id="rId18"/>
    <p:sldId id="686" r:id="rId19"/>
    <p:sldId id="683" r:id="rId20"/>
    <p:sldId id="684" r:id="rId21"/>
    <p:sldId id="687" r:id="rId22"/>
    <p:sldId id="685" r:id="rId23"/>
    <p:sldId id="688" r:id="rId24"/>
    <p:sldId id="689" r:id="rId25"/>
    <p:sldId id="690" r:id="rId26"/>
    <p:sldId id="691" r:id="rId27"/>
    <p:sldId id="692" r:id="rId28"/>
    <p:sldId id="693" r:id="rId29"/>
    <p:sldId id="694" r:id="rId30"/>
    <p:sldId id="695" r:id="rId31"/>
    <p:sldId id="696" r:id="rId32"/>
    <p:sldId id="697" r:id="rId33"/>
    <p:sldId id="698" r:id="rId34"/>
    <p:sldId id="699" r:id="rId35"/>
    <p:sldId id="700" r:id="rId36"/>
    <p:sldId id="701" r:id="rId37"/>
    <p:sldId id="702" r:id="rId38"/>
    <p:sldId id="703" r:id="rId39"/>
    <p:sldId id="704" r:id="rId40"/>
    <p:sldId id="705" r:id="rId41"/>
    <p:sldId id="706" r:id="rId42"/>
    <p:sldId id="707" r:id="rId43"/>
    <p:sldId id="708" r:id="rId44"/>
    <p:sldId id="709" r:id="rId45"/>
    <p:sldId id="711" r:id="rId46"/>
    <p:sldId id="710" r:id="rId47"/>
    <p:sldId id="712" r:id="rId48"/>
    <p:sldId id="713" r:id="rId49"/>
    <p:sldId id="714" r:id="rId50"/>
    <p:sldId id="739" r:id="rId51"/>
    <p:sldId id="738" r:id="rId52"/>
    <p:sldId id="716" r:id="rId53"/>
    <p:sldId id="717" r:id="rId54"/>
    <p:sldId id="718" r:id="rId55"/>
    <p:sldId id="719" r:id="rId56"/>
    <p:sldId id="720" r:id="rId57"/>
    <p:sldId id="721" r:id="rId58"/>
    <p:sldId id="723" r:id="rId59"/>
    <p:sldId id="722" r:id="rId60"/>
    <p:sldId id="715" r:id="rId61"/>
    <p:sldId id="724" r:id="rId62"/>
    <p:sldId id="726" r:id="rId63"/>
    <p:sldId id="725" r:id="rId64"/>
    <p:sldId id="727" r:id="rId65"/>
    <p:sldId id="728" r:id="rId66"/>
    <p:sldId id="729" r:id="rId67"/>
    <p:sldId id="730" r:id="rId68"/>
    <p:sldId id="731" r:id="rId69"/>
    <p:sldId id="732" r:id="rId70"/>
    <p:sldId id="733" r:id="rId71"/>
    <p:sldId id="734" r:id="rId72"/>
    <p:sldId id="735" r:id="rId73"/>
    <p:sldId id="736" r:id="rId74"/>
    <p:sldId id="737" r:id="rId75"/>
    <p:sldId id="740" r:id="rId76"/>
    <p:sldId id="757" r:id="rId77"/>
    <p:sldId id="758" r:id="rId78"/>
    <p:sldId id="741" r:id="rId79"/>
    <p:sldId id="742" r:id="rId80"/>
    <p:sldId id="743" r:id="rId81"/>
    <p:sldId id="744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756" r:id="rId93"/>
    <p:sldId id="759" r:id="rId94"/>
    <p:sldId id="761" r:id="rId95"/>
    <p:sldId id="760" r:id="rId96"/>
    <p:sldId id="762" r:id="rId97"/>
    <p:sldId id="763" r:id="rId98"/>
    <p:sldId id="764" r:id="rId99"/>
    <p:sldId id="765" r:id="rId100"/>
    <p:sldId id="766" r:id="rId101"/>
    <p:sldId id="767" r:id="rId102"/>
    <p:sldId id="768" r:id="rId103"/>
    <p:sldId id="769" r:id="rId104"/>
    <p:sldId id="770" r:id="rId105"/>
    <p:sldId id="771" r:id="rId106"/>
    <p:sldId id="772" r:id="rId107"/>
    <p:sldId id="773" r:id="rId108"/>
    <p:sldId id="774" r:id="rId109"/>
    <p:sldId id="779" r:id="rId110"/>
    <p:sldId id="775" r:id="rId111"/>
    <p:sldId id="776" r:id="rId112"/>
    <p:sldId id="777" r:id="rId113"/>
    <p:sldId id="782" r:id="rId114"/>
    <p:sldId id="778" r:id="rId115"/>
    <p:sldId id="780" r:id="rId116"/>
    <p:sldId id="781" r:id="rId11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>
      <p:cViewPr varScale="1">
        <p:scale>
          <a:sx n="127" d="100"/>
          <a:sy n="127" d="100"/>
        </p:scale>
        <p:origin x="235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4-28T16:28:00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 4643 0,'357'-1111'187,"-53"1601"-171,-132-636 0,-39 40-1,-94 80-15,54-40 16,-27 39 0,0-26-1,-13 14 1,-26 25-16,-14 1 15,13 0 1,-13 13 0,-26 0 77,-13 0-77,13 0 0</inkml:trace>
  <inkml:trace contextRef="#ctx0" brushRef="#br0" timeOffset="1966.38">3784 4815 0,'52'-66'93,"94"-66"-77,-93 79-16,13 0 16,-39 27-1,-1-742 1,-13 1522-1,14-767 1,-14 0 0,0 13-1,-13 13 17,-26-13-17,-1 40 16,14-27-15,-13 0-16</inkml:trace>
  <inkml:trace contextRef="#ctx0" brushRef="#br0" timeOffset="4365.66">3757 7818 0,'40'-52'109,"-1"25"-93,1-26 0,-13 40-1,-14-14 1,13 14 0,-12 13-1,-28 13 32,1 1-31</inkml:trace>
  <inkml:trace contextRef="#ctx0" brushRef="#br0" timeOffset="5264.89">3731 8414 0,'13'0'141,"27"-27"-125,-27 14-1,13 13 1,-26-13 15,13 13-15</inkml:trace>
  <inkml:trace contextRef="#ctx0" brushRef="#br0" timeOffset="7015.21">12184 4405 0,'675'186'109,"396"409"-77,-872-463-32,184 133 31,-290-199-31,105 40 31,-26-80 0,-105-132-15,-54 27 15,-13-14-15,0 67 0,0 13-1,-13 13 1,-67 39-1,-12 54 1,-14 105 0,-66 199-1,-291 1058 1,317-912 0,80-292-1,40-158 1,12-67 15,14-13-31,-13 14 47,13-14-16,0 0 0,-13-13-15,0 0 31,13-13-16,0 0 16,0 0-16,0-1-15</inkml:trace>
  <inkml:trace contextRef="#ctx0" brushRef="#br0" timeOffset="8702.99">16563 6019 0,'119'27'172,"225"26"-140,344-120-1,-529 41-16,198-80 1,-238 67 0,-66 12-1,0 1 1,-40 26 0,13 0-1,-12 0 1,-1 13 15,-13 0 0,-13-13 32,-14-13-32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4-28T16:01:31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4128 7594 0,'66'-27'157,"463"-330"-126,-423 291-31,79-27 15,-26 27 1,-67 13 0,-39 27-1,-26 26-15,-1 0 16,-13-14 0,0 14-1,1 0 1,25 0-1,-25 0 48,-28-13-16,1 13-32,0 0 1,-14 0 0</inkml:trace>
  <inkml:trace contextRef="#ctx0" brushRef="#br0" timeOffset="5900.06">4392 8586 0,'53'-14'109,"159"-118"-93,-40 26 0,-40 40-1,-66 27 1,-26 25-16,92-52 31,-26-13 0,-66 79-15,-27-13-16,13-1 16,-13 14-1,14-13 1,-14 13 0,-39 0 30,12 0-30,1 0 0,0 0-1</inkml:trace>
  <inkml:trace contextRef="#ctx0" brushRef="#br0" timeOffset="9455.44">15690 8665 0,'331'-93'140,"-107"67"-124,-38-14-16,-14 1 16,251-14-1,-211 26 1,-54 27-1,28-26 1,237-1 15,-251 27 1,-93 0-32,14 0 31,105 0 0,-79 0-15,-26 0-1,-67 0 1,14 0 0,-27 0 15,40 0-16,-40 0-15,40 0 16,-13 0 0,-27 0-1,14 0 1,-14 0 15,0 0 0,14 0 1,-14 0-1,0 0-15,0 0-1</inkml:trace>
  <inkml:trace contextRef="#ctx0" brushRef="#br0" timeOffset="15078.63">19989 8625 0,'93'27'234,"-67"13"-218,107 39-1,-54-39 17,0 13-1,40 79-16,-92-92 17,-1 12-17,-26-38-15,0-1 16,0 27 0,0-14 15,0-13-16,-13 1 1,0 12 0,0-13-16,-1-13 15,-25 40 1,12-14 15,-26 1-15,40-1-1,-53 1 1,26-27 0,14 13-16,26 0 15,-66 14 1,26-14 0,14 13-1,-1-12 1,-13-1-1,14-13 1,13 13 0,-1-13-1,-12 13 17,13 0-32,13 1 31,-13-14-31,-1 13 15,1-13 17,0 0-1,13-27 16</inkml:trace>
  <inkml:trace contextRef="#ctx0" brushRef="#br0" timeOffset="16467.62">19923 9287 0,'0'53'110,"-13"-27"-95,-14 27 16,14-26-15,0 12 15,-13 1-15,26-27 0,0 0 15,0 14 0,0-14-15,13-13-1,0 0 1,13 0 0,1 0-1,-1 0 1,-12 0-1,25 0 1,1 0 0,-14-13-1,-12 13 1,25 0 15,-12 0-31,-1 0 63,-13 0-48,1 0 1</inkml:trace>
  <inkml:trace contextRef="#ctx0" brushRef="#br0" timeOffset="20304.59">20294 7355 0,'0'0'0,"39"40"141,-12-13-125,12 12-16,-12-12 15,65 52 1,-39-52-16,27 39 31,-1-27-15,-52-25-1,12-14 17,-26-14-17,14-78 1,-27 52 0,0-53-1,-13 67 1,-40 26-1,40 0 1,-93 106 0,13 26-1,40-26 17,14 0-32,12-53 15,1 0 1,-1 39 15,27-79-15,-13 80-1,13-80 1,-13 40 0,-1 0-1,1-26 1,13-1-16,-13 27 31,13-27-15,-13 1-1,13-1 1,-13-12 15,26-28 79,-13 1-95</inkml:trace>
  <inkml:trace contextRef="#ctx0" brushRef="#br0" timeOffset="24112.02">4299 9723 0,'186'-26'109,"25"-53"-93,-25-1-1,-28-12 1,-25 12-1,-41 14 1,-39 26 0,-26 27-1,-14 0 1,13 13 0,-13-13 15,14 0 0,-54 26 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4-28T16:11:35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4577 10954 0,'185'-80'172,"159"-39"-156,-132 66-1,26 0 1,-145 40-1,-40 0 1,-27 0 0,1 0-1,-1 13 32,-39 0-16,-14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4-28T16:03:53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7461 2315 0,'40'0'235,"26"-26"-220,-26 26 1,-14-14 0,-13 14-16,1 0 15,-1-13-15,13 13 16,-12-13 0,12 0-1,1 13 16,-14 0 1,0 0-17,0 0 17,0 0-1,1 0 0,-1 0-15,0 0 15,0 0-15,-26-14 109</inkml:trace>
  <inkml:trace contextRef="#ctx0" brushRef="#br0" timeOffset="7158.17">7871 1812 0,'225'-13'188,"-198"-13"-173,79-1 1,-40 1-1,-27 13 1,-12-1 0,13 1-1,-27 13 1,0 0 0,0 0-16,14 0 46,-41 0 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4-28T16:09:14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2355 10980 0,'159'-26'172,"79"-54"-156,-27-12-1,-118 52 1,-14 14 0,-65 12-1,-1 14 17,26-13-1,-25 13-16,-28-13 95</inkml:trace>
  <inkml:trace contextRef="#ctx0" brushRef="#br0" timeOffset="1390.54">2606 11179 0,'159'-80'156,"-53"41"-140,66-80-1,0 52 1,-146 41 0,14 26-1,-14-13 1,1 13-1,-1 0 32,-39 0 47</inkml:trace>
  <inkml:trace contextRef="#ctx0" brushRef="#br0" timeOffset="8413.99">9684 1984 0,'-13'0'328,"-67"-13"-312,27 13 0,27 0-1,13 0 1,-14 0-16,1 0 31,-1 0-15,-13 0-1,1 0 1,26 0 0,-14 0-1,14 0 1,-27 0-1,1 0 1,-14 0 0,39 0-1,-12 0 1,-1 13 0,14-13 15,0 0 0,0 0-15,13 14-1,-13-14 32,-1 0-16,14 13-15,-13-13-16,-13 0 16,-1-754 15,14 1508-15,0-754-1,13 13 16,-14-13 1,1 13-1,0 1-15,0-14 30,13 13-30,0 0 0,0 0 15,0 0-15</inkml:trace>
  <inkml:trace contextRef="#ctx0" brushRef="#br0" timeOffset="42359.11">2553 10583 0,'291'-13'203,"-145"-27"-187,-80 14-1,-26 13 1,-14-1-16,-13 14 15,1-13-15,12 13 32,-39 0 93,-14 0-94,14 0-15,-13 0-16,12 0 15,1 0 1</inkml:trace>
  <inkml:trace contextRef="#ctx0" brushRef="#br0" timeOffset="72777.13">3029 10279 0,'239'-106'172,"-120"27"-141,-93 79-15,-13 0 0,1 0-1,-1 0 1,-26 0 109,-1 0-110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4-28T16:10:46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2500 10107 0,'40'-40'140,"291"-211"-109,-305 225-15,1 12 0,-14 14-1,0-13 17,-26 13 14,-14 0 1</inkml:trace>
  <inkml:trace contextRef="#ctx0" brushRef="#br0" timeOffset="12436.23">10649 3876 0,'-26'27'156,"0"-1"-141,-54 14 1,-26 13 0,67-27-16,-107 54 15,-52 12 1,-14 40 0,-53 27-1,160-66-15,-67 13 16,53-1-1,0 1 1,13 0 0,66-40-16,0-13 15,-132 132 1,14 27 15,-67 106 0,172-226-15,13-13 0,27-65-1,-14 25 1,27-12 15,0 13-15,-53 52-1,-13 67 1,40-14 0,-14-12-1,0-41-15,40-12 16,-26-1 0,13-66-1,0 27-15,-1-14 0,1 27 31,0-13-15,13 39 0,0-52-16,0-1 15,-27 67 1,27-27 0,-13 93-1,0-67 1,13 41 15,0-80-15,0-27-1,0-13-15,0 40 16,0 80 15,13-41-15,-13-39-1,0-40-15,0 14 0,13 12 32,-13-12-17,0-14 1,0 0 0,14 1-1,-14 12 454,-14 27-453,1 26-1,-13 14 1,-40 79-1,26-27 1,13-65 0,-12 52-1,12-52 1,-12 118 15,25-132-31,-25 93 31,25-53-15,14-40 0,-13 40-1,0-40 1,0 13 0,13-66-16,0 14 15,-13 13 1,13-14-1,-27 0 1,27 14 0,0 40-1,0-14 1,0 0 0,0-40-1,0 54 1,0-14-1,0-13 1,0 39 0,0-78-16,0 25 15,0 1 1,0-27 0,0 14-1,0-14 1,0 27-1,0-1 1,0-12 0,0 12-1,0-12 1,0-1 0,0-13-1,13 1 16,-13 39-15,14-40 0,-14 0-1,0 14 1,13-1 0,-13-13-1,13-740 1,-13 1507-1,13-753-15,-13-14 16,13 13 0,1 1-1,-14-14 1,26 13 15,-26 1-15,13-1-1,1 1 1,-1-14 0,-13 0-1,13 14 1,0-14 0,1 0-16,-14 14 15,26-14-15,14 27 47,-27-14-16,13-13 1,-26 0-1,14-13-31</inkml:trace>
  <inkml:trace contextRef="#ctx0" brushRef="#br0" timeOffset="15032.84">8017 11536 0,'198'0'172,"27"-27"-157,-119 27-15,79-13 16,-26 13-1,-27 0 1,-13-13 0,-66 13-16,0-13 15,-26 13 1,-1 0 0,-13 0-1,14 0 16,-14-14 1,-13 1-1,0 0-15</inkml:trace>
  <inkml:trace contextRef="#ctx0" brushRef="#br0" timeOffset="16364.14">10398 11576 0,'291'0'172,"278"39"-141,-490-39-15,107 13 15,-160-13-15,-13 0-1,14 0 1,-14 0 0,0 0-1,-26-13 48</inkml:trace>
  <inkml:trace contextRef="#ctx0" brushRef="#br0" timeOffset="17948.89">12422 11576 0,'66'0'172,"252"-27"-141,224-13 1,-198 40-1,-185 0-15,-119 0-16,26 0 15,13 14 1,-13-14 15,-13 0-15,0 0-1,-26 0 1,-1 0 0,-13 0-1,0 0 16,1 0-15,-14-14 47,0 1-32</inkml:trace>
  <inkml:trace contextRef="#ctx0" brushRef="#br0" timeOffset="19552.82">14843 11536 0,'146'0'94,"-1"-13"-79,318-741 1,-92 1508 0,-133-741-1,-132-13 1,-80 0-16,-13 0 16,0 0-1,1 0 1,-1 0 15,-13-13-15,0-1 31,0 1-32</inkml:trace>
  <inkml:trace contextRef="#ctx0" brushRef="#br0" timeOffset="20900.14">16973 11496 0,'106'0'94,"423"0"-63,-145 0-15,-67 0-1,-211 0-15,-53 0 0,79 0 32,-26 0-17,-13 0 1,39 0-1,-53 0-15,-13 0 16,-39 0 0,-14 0-16,0 0 15,14 0 1,-14 0 46,-26 0 79,0 0-110</inkml:trace>
  <inkml:trace contextRef="#ctx0" brushRef="#br0" timeOffset="21831.84">19738 11655 0,'0'0'0,"145"0"78,186 0-62,-106 0 0,-53 0-1,-119 0 1,-27 0 0,-12 0 15,-1 13 0,-26-13 47,-1 0-47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3CE1B-C6FC-483A-A060-A090A117463F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E6991-5B89-48D2-976A-4A7736FC21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18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1550" y="1015"/>
            <a:ext cx="4660900" cy="674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56317" y="2573527"/>
            <a:ext cx="6130925" cy="528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6311" y="-11685"/>
            <a:ext cx="875137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519" y="951483"/>
            <a:ext cx="8808961" cy="3108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esho.com/stylish-casual-block-heels-for-women/p/5y67ap" TargetMode="Externa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customXml" Target="../ink/ink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0B5E1E-06A3-D1D9-E161-36D884E1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1950"/>
            <a:ext cx="7630590" cy="169568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094171-AD81-F382-B83B-E3DD160D418E}"/>
              </a:ext>
            </a:extLst>
          </p:cNvPr>
          <p:cNvSpPr/>
          <p:nvPr/>
        </p:nvSpPr>
        <p:spPr>
          <a:xfrm>
            <a:off x="633663" y="2200392"/>
            <a:ext cx="3232484" cy="74271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Step 1: Dataset Load karna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8FDC1-C96C-87EB-C110-2DA877C38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54780"/>
            <a:ext cx="6268325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6EAEB1-4A60-904C-3A03-753FE097288E}"/>
              </a:ext>
            </a:extLst>
          </p:cNvPr>
          <p:cNvSpPr/>
          <p:nvPr/>
        </p:nvSpPr>
        <p:spPr>
          <a:xfrm>
            <a:off x="457200" y="285750"/>
            <a:ext cx="3200400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Step 2: Data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9F4BD-4ABB-D5B2-98A3-D7889E2E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52550"/>
            <a:ext cx="8305800" cy="26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24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4B929-5693-DDA2-2E62-B3967EED4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6" y="0"/>
            <a:ext cx="8471908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7316E0-FD96-EA95-ACE9-A92CE1A7522F}"/>
                  </a:ext>
                </a:extLst>
              </p14:cNvPr>
              <p14:cNvContentPartPr/>
              <p14:nvPr/>
            </p14:nvContentPartPr>
            <p14:xfrm>
              <a:off x="847800" y="452520"/>
              <a:ext cx="2638800" cy="357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7316E0-FD96-EA95-ACE9-A92CE1A752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440" y="443160"/>
                <a:ext cx="2657520" cy="35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6594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C947A-DBA6-4388-C33B-C236246B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0" y="0"/>
            <a:ext cx="846516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C331CB-562E-E3CE-BC1D-DAE4A8F036ED}"/>
                  </a:ext>
                </a:extLst>
              </p14:cNvPr>
              <p14:cNvContentPartPr/>
              <p14:nvPr/>
            </p14:nvContentPartPr>
            <p14:xfrm>
              <a:off x="900000" y="1395360"/>
              <a:ext cx="6558480" cy="283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C331CB-562E-E3CE-BC1D-DAE4A8F036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0640" y="1386000"/>
                <a:ext cx="6577200" cy="28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085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AB94B-4448-9E31-1E6D-58434D04A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5" y="209550"/>
            <a:ext cx="843078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902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B3F6E-941A-3A46-A4FA-1DACEFFD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1" y="361949"/>
            <a:ext cx="8908859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95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E2ED4-69AE-E070-7DCE-42A638B0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9" y="0"/>
            <a:ext cx="86617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258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2AB1C-46A5-F25E-D9EC-C81C7072B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9" y="0"/>
            <a:ext cx="85949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40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1566-BE7D-6C88-91D5-00FFE8A33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2" y="0"/>
            <a:ext cx="83379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69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196E6-DF11-53AD-F218-BAAAF29C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6" y="0"/>
            <a:ext cx="83789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507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9171D-9050-10EF-31C0-11B55178C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3" y="1823933"/>
            <a:ext cx="8268854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92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B717A-D5D1-7560-5B9E-70E44ADF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24578"/>
            <a:ext cx="8305800" cy="46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0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083BF-9BAD-190A-7F45-E4E4F175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4400"/>
            <a:ext cx="8175758" cy="44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86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6C2CFA-DDCC-5117-105F-144093E39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66750"/>
            <a:ext cx="270138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Customer 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Review (comment)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Comment tag (agar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CCD0C-23B0-B8B1-79FC-F46D8AAD5F15}"/>
              </a:ext>
            </a:extLst>
          </p:cNvPr>
          <p:cNvSpPr txBox="1"/>
          <p:nvPr/>
        </p:nvSpPr>
        <p:spPr>
          <a:xfrm>
            <a:off x="2286000" y="2387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Stylish Casual Block Heels for Women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E57BF-8F5A-7C0B-41FF-90E34BBCADEA}"/>
              </a:ext>
            </a:extLst>
          </p:cNvPr>
          <p:cNvSpPr txBox="1"/>
          <p:nvPr/>
        </p:nvSpPr>
        <p:spPr>
          <a:xfrm>
            <a:off x="838200" y="3409950"/>
            <a:ext cx="807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https://www.meesho.com/stylish-casual-block-heels-for-women/p/5y67ap</a:t>
            </a:r>
          </a:p>
        </p:txBody>
      </p:sp>
    </p:spTree>
    <p:extLst>
      <p:ext uri="{BB962C8B-B14F-4D97-AF65-F5344CB8AC3E}">
        <p14:creationId xmlns:p14="http://schemas.microsoft.com/office/powerpoint/2010/main" val="31027894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05AA5B-E143-DC80-DE7A-9F855F9408A1}"/>
              </a:ext>
            </a:extLst>
          </p:cNvPr>
          <p:cNvSpPr txBox="1"/>
          <p:nvPr/>
        </p:nvSpPr>
        <p:spPr>
          <a:xfrm>
            <a:off x="609600" y="361950"/>
            <a:ext cx="868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🛒💬 </a:t>
            </a:r>
            <a:r>
              <a:rPr lang="en-US" b="1" dirty="0">
                <a:solidFill>
                  <a:schemeClr val="bg1"/>
                </a:solidFill>
              </a:rPr>
              <a:t>Simple Real-Time Review Scraper (Python + </a:t>
            </a:r>
            <a:r>
              <a:rPr lang="en-US" b="1" dirty="0" err="1">
                <a:solidFill>
                  <a:schemeClr val="bg1"/>
                </a:solidFill>
              </a:rPr>
              <a:t>BeautifulSoup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369AA-8875-489F-EA5D-84AFDBCE7C04}"/>
              </a:ext>
            </a:extLst>
          </p:cNvPr>
          <p:cNvSpPr txBox="1"/>
          <p:nvPr/>
        </p:nvSpPr>
        <p:spPr>
          <a:xfrm>
            <a:off x="1429502" y="1200150"/>
            <a:ext cx="6284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1: Required libraries install karo  (1 </a:t>
            </a:r>
            <a:r>
              <a:rPr lang="en-US" dirty="0" err="1">
                <a:solidFill>
                  <a:schemeClr val="bg1"/>
                </a:solidFill>
              </a:rPr>
              <a:t>baar</a:t>
            </a:r>
            <a:r>
              <a:rPr lang="en-US" dirty="0">
                <a:solidFill>
                  <a:schemeClr val="bg1"/>
                </a:solidFill>
              </a:rPr>
              <a:t> hi </a:t>
            </a:r>
            <a:r>
              <a:rPr lang="en-US" dirty="0" err="1">
                <a:solidFill>
                  <a:schemeClr val="bg1"/>
                </a:solidFill>
              </a:rPr>
              <a:t>karna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hai</a:t>
            </a:r>
            <a:r>
              <a:rPr lang="en-US" dirty="0">
                <a:solidFill>
                  <a:schemeClr val="bg1"/>
                </a:solidFill>
              </a:rPr>
              <a:t>)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835A7-2190-6654-9283-45E4883BCF19}"/>
              </a:ext>
            </a:extLst>
          </p:cNvPr>
          <p:cNvSpPr txBox="1"/>
          <p:nvPr/>
        </p:nvSpPr>
        <p:spPr>
          <a:xfrm>
            <a:off x="2133600" y="1766646"/>
            <a:ext cx="4647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!pip install requests beautifulsoup4</a:t>
            </a:r>
          </a:p>
        </p:txBody>
      </p:sp>
    </p:spTree>
    <p:extLst>
      <p:ext uri="{BB962C8B-B14F-4D97-AF65-F5344CB8AC3E}">
        <p14:creationId xmlns:p14="http://schemas.microsoft.com/office/powerpoint/2010/main" val="15629969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125D5-6FE9-7E42-616D-0A46408E8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23061"/>
            <a:ext cx="68140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6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76B52-4FA0-A660-B1EB-799EB547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015"/>
            <a:ext cx="9144000" cy="24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965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70C18-76EA-07C9-631C-2DC19A7D7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52" y="0"/>
            <a:ext cx="72856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343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9EA82-611E-82DE-2195-9686CE22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4750"/>
            <a:ext cx="8686800" cy="45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123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0FF2F-8C1D-B686-C69A-2F99775B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378"/>
            <a:ext cx="8153400" cy="49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B1230-19A5-DC58-AB7B-22846CB8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26" y="742950"/>
            <a:ext cx="9067800" cy="31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03669-B2F4-51AF-CE4C-92816C51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19150"/>
            <a:ext cx="7193518" cy="40957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B0EED9-475F-0DB1-5273-65D7D8C1C220}"/>
              </a:ext>
            </a:extLst>
          </p:cNvPr>
          <p:cNvSpPr/>
          <p:nvPr/>
        </p:nvSpPr>
        <p:spPr>
          <a:xfrm>
            <a:off x="533400" y="114300"/>
            <a:ext cx="3581400" cy="5334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Step 5: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25261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583F0-567F-1C89-6C13-F5CDEB48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5676"/>
            <a:ext cx="6477001" cy="47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4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8203B-4BA3-3F41-4F48-05640EFC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85750"/>
            <a:ext cx="8610600" cy="44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0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E239D-3F44-D697-16D1-CCEB20D4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1" y="0"/>
            <a:ext cx="77597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1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0AD19-DCCD-8717-43F4-2E1117BB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8"/>
            <a:ext cx="9144000" cy="2087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621C2-6394-224E-50E7-E7A6C545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4533"/>
            <a:ext cx="6826498" cy="29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1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32407-6E4F-0E11-AD4C-F86ED168E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09750"/>
            <a:ext cx="7125694" cy="138131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C65484-FA86-B1F4-2F09-E2F35A5360F4}"/>
              </a:ext>
            </a:extLst>
          </p:cNvPr>
          <p:cNvSpPr/>
          <p:nvPr/>
        </p:nvSpPr>
        <p:spPr>
          <a:xfrm>
            <a:off x="3048000" y="361950"/>
            <a:ext cx="2895600" cy="8382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Heart Diseases </a:t>
            </a:r>
            <a:r>
              <a:rPr lang="en-IN" sz="2000" b="1" dirty="0" err="1"/>
              <a:t>DataSet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037620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793D10-2AA8-2C8E-61D7-EC31D4D0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4775"/>
            <a:ext cx="71715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9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8E3F5BD-B6D0-A572-DB58-D90AEE01D4E4}"/>
              </a:ext>
            </a:extLst>
          </p:cNvPr>
          <p:cNvSpPr/>
          <p:nvPr/>
        </p:nvSpPr>
        <p:spPr>
          <a:xfrm>
            <a:off x="1143000" y="361950"/>
            <a:ext cx="3276600" cy="838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🔹 a. Create data subsets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B1D7D-0AC0-3516-2975-4DB1D30F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84299"/>
            <a:ext cx="5391902" cy="876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27796-A6EE-ED38-0798-A42343C5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05150"/>
            <a:ext cx="5391902" cy="7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CBD36-2E59-CE96-CB4B-89B0B620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1150"/>
            <a:ext cx="7635902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8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27181-2F73-5818-E990-AD0F0182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39"/>
            <a:ext cx="61431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45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F6D55-DF2F-9DAA-3CBD-F7B90E94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0150"/>
            <a:ext cx="447737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4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C6469-132D-F357-FD82-2C5AE99C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37827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BEFFF-1C3B-3866-E4A9-3F093C84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71550"/>
            <a:ext cx="5090601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9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FB381-F268-245D-92A4-A63BB813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5943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37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B245F-B679-B222-5A10-772DFAD8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8150"/>
            <a:ext cx="8608595" cy="29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13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4BE5B-AF02-7369-0CF7-DFD3438D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94" y="642668"/>
            <a:ext cx="7783011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02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5F717-7324-CEC3-C8C8-C538A2CA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90550"/>
            <a:ext cx="8534400" cy="34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1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4199B-B534-321F-D913-51D98AF5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106"/>
            <a:ext cx="7315200" cy="42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3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4E435E-31A6-C90E-4150-B38DDD37BA76}"/>
              </a:ext>
            </a:extLst>
          </p:cNvPr>
          <p:cNvSpPr/>
          <p:nvPr/>
        </p:nvSpPr>
        <p:spPr>
          <a:xfrm>
            <a:off x="1143000" y="285750"/>
            <a:ext cx="2133600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🔹 b. Merge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82AA0-E1EB-1422-961F-02ED85E5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28750"/>
            <a:ext cx="511049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6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E24FE-CFAC-51BA-89E2-7A8A3DB7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750"/>
            <a:ext cx="8077200" cy="44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6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3D394-3729-AE78-094A-30317104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9862"/>
            <a:ext cx="6919560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93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0712F-3D37-6427-CCB6-FDFB2B0D0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"/>
            <a:ext cx="66054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70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587AA-0DD4-F5EE-9830-E304F84F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6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57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90931-AFBF-E91D-8446-7569DBA77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22" y="971550"/>
            <a:ext cx="5048955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99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1F448-B0F4-41E3-6AB0-931A5D86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9144000" cy="244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54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A6C38-AA77-CC96-2E21-6C8675B57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1950"/>
            <a:ext cx="8534400" cy="43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9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8CFF6-8F40-EAF9-3C93-72B468DF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253"/>
            <a:ext cx="9144000" cy="438868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2128A1-F3B0-9ABA-F5D5-B618B7B7A63F}"/>
              </a:ext>
            </a:extLst>
          </p:cNvPr>
          <p:cNvSpPr/>
          <p:nvPr/>
        </p:nvSpPr>
        <p:spPr>
          <a:xfrm>
            <a:off x="228600" y="10446"/>
            <a:ext cx="3124200" cy="4119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545354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98AB78-7637-941C-4837-A6F7AF877AAA}"/>
              </a:ext>
            </a:extLst>
          </p:cNvPr>
          <p:cNvSpPr/>
          <p:nvPr/>
        </p:nvSpPr>
        <p:spPr>
          <a:xfrm>
            <a:off x="7352867" y="0"/>
            <a:ext cx="1791133" cy="533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Model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71A60-A36F-BC69-9A42-C966153DC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350"/>
            <a:ext cx="73528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27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5F52E-F428-8F37-1C2F-C5D99F660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98" y="819150"/>
            <a:ext cx="6492803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4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860937-8D7C-82B5-C670-EF8FAE99E9E5}"/>
              </a:ext>
            </a:extLst>
          </p:cNvPr>
          <p:cNvSpPr/>
          <p:nvPr/>
        </p:nvSpPr>
        <p:spPr>
          <a:xfrm>
            <a:off x="1295400" y="361950"/>
            <a:ext cx="2971800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🔹 c. Sort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D74C3-EA9B-2F6D-9934-C5CD0573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27361"/>
            <a:ext cx="5649113" cy="105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46282-8079-B817-B516-6B34BA1FE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2876550"/>
            <a:ext cx="5649113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79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E13D6-8B3E-4145-D319-E1103B00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40" y="0"/>
            <a:ext cx="7653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0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106AF-D9E8-CB20-D437-B8BE7662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21" y="0"/>
            <a:ext cx="6169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24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BAC36-F501-8320-8E95-7C252BA6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36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2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FF12A-2CC7-6FF7-CA93-070E2BBB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00150"/>
            <a:ext cx="734476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39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D3714-7E7B-F001-CA46-0384BA71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57350"/>
            <a:ext cx="8458200" cy="16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51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B6569-BD32-BAB3-7731-01B6E650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6350"/>
            <a:ext cx="8458200" cy="17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71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59BA0-6579-71B2-029A-0E1EAD9C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60"/>
            <a:ext cx="9144000" cy="410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8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A9771-6901-6440-7599-5E2367AE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46"/>
            <a:ext cx="9144000" cy="47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94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3BACC-FD98-EA02-855F-028A72A88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" y="771273"/>
            <a:ext cx="9078592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13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1E396-9349-20C6-26DD-BB58F986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45350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93AD4A-FD44-A023-5288-BE34388B2E1B}"/>
              </a:ext>
            </a:extLst>
          </p:cNvPr>
          <p:cNvSpPr/>
          <p:nvPr/>
        </p:nvSpPr>
        <p:spPr>
          <a:xfrm>
            <a:off x="1066800" y="285750"/>
            <a:ext cx="7391400" cy="838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🔹 d. Transposing Data=&gt;(Row ko column aur column ko row </a:t>
            </a:r>
            <a:r>
              <a:rPr lang="en-IN" dirty="0" err="1"/>
              <a:t>bana</a:t>
            </a:r>
            <a:r>
              <a:rPr lang="en-IN" dirty="0"/>
              <a:t> </a:t>
            </a:r>
            <a:r>
              <a:rPr lang="en-IN" dirty="0" err="1"/>
              <a:t>dena</a:t>
            </a:r>
            <a:r>
              <a:rPr lang="en-IN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0967F-8953-900C-DDBE-43F382AE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33550"/>
            <a:ext cx="2529038" cy="523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3CB119-38ED-134A-C28B-0D5D4659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00350"/>
            <a:ext cx="444879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04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AF894-ABCD-5657-0244-E18E8E85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33248"/>
            <a:ext cx="820217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94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1E9B2-B76A-33D1-F34D-192084EB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58342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45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36443C-B09E-D26F-20FD-D3E1C3AE9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19150"/>
            <a:ext cx="803069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24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11E39F-0A33-A0C1-454C-FD618AAC7402}"/>
              </a:ext>
            </a:extLst>
          </p:cNvPr>
          <p:cNvSpPr/>
          <p:nvPr/>
        </p:nvSpPr>
        <p:spPr>
          <a:xfrm>
            <a:off x="914400" y="1504950"/>
            <a:ext cx="7848600" cy="1371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Assignment 4: Python Data Visualization using Matplotlib &amp; Seaborn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486046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669DF-3F89-65DD-0168-989AB08F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1" y="185404"/>
            <a:ext cx="8907118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6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8DEB1-B640-DA9B-B999-081571875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0631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3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D6EB8-C2F2-75A2-2E0A-B20E6870A068}"/>
              </a:ext>
            </a:extLst>
          </p:cNvPr>
          <p:cNvSpPr txBox="1"/>
          <p:nvPr/>
        </p:nvSpPr>
        <p:spPr>
          <a:xfrm>
            <a:off x="571500" y="133350"/>
            <a:ext cx="792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FFFF00"/>
                </a:highlight>
              </a:rPr>
              <a:t>🔹 </a:t>
            </a:r>
            <a:r>
              <a:rPr lang="en-IN" b="1" dirty="0">
                <a:solidFill>
                  <a:schemeClr val="tx1"/>
                </a:solidFill>
                <a:highlight>
                  <a:srgbClr val="FFFF00"/>
                </a:highlight>
              </a:rPr>
              <a:t>Positive correlation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 ka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matlab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: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dono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 values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saath-saath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badhti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 hain.</a:t>
            </a:r>
            <a:b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🔹 </a:t>
            </a:r>
            <a:r>
              <a:rPr lang="en-IN" b="1" dirty="0">
                <a:solidFill>
                  <a:schemeClr val="tx1"/>
                </a:solidFill>
                <a:highlight>
                  <a:srgbClr val="FFFF00"/>
                </a:highlight>
              </a:rPr>
              <a:t>Negative correlation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 ka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matlab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: ek value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badhti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hai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 to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doosri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ghatti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IN" dirty="0" err="1">
                <a:solidFill>
                  <a:schemeClr val="tx1"/>
                </a:solidFill>
                <a:highlight>
                  <a:srgbClr val="FFFF00"/>
                </a:highlight>
              </a:rPr>
              <a:t>hai</a:t>
            </a:r>
            <a:r>
              <a:rPr lang="en-IN" dirty="0">
                <a:solidFill>
                  <a:schemeClr val="bg1"/>
                </a:solidFill>
                <a:highlight>
                  <a:srgbClr val="FFFF00"/>
                </a:highlight>
              </a:rPr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2D8F9B-C32F-295E-8CEC-EF5E3C415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91423"/>
              </p:ext>
            </p:extLst>
          </p:nvPr>
        </p:nvGraphicFramePr>
        <p:xfrm>
          <a:off x="838200" y="895350"/>
          <a:ext cx="7391400" cy="3948453"/>
        </p:xfrm>
        <a:graphic>
          <a:graphicData uri="http://schemas.openxmlformats.org/drawingml/2006/table">
            <a:tbl>
              <a:tblPr/>
              <a:tblGrid>
                <a:gridCol w="2463800">
                  <a:extLst>
                    <a:ext uri="{9D8B030D-6E8A-4147-A177-3AD203B41FA5}">
                      <a16:colId xmlns:a16="http://schemas.microsoft.com/office/drawing/2014/main" val="3201744160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3573588757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817077828"/>
                    </a:ext>
                  </a:extLst>
                </a:gridCol>
              </a:tblGrid>
              <a:tr h="304638"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🔢 </a:t>
                      </a:r>
                      <a:r>
                        <a:rPr lang="en-IN" sz="1000" b="1">
                          <a:solidFill>
                            <a:schemeClr val="bg1"/>
                          </a:solidFill>
                        </a:rPr>
                        <a:t>Feature Pair</a:t>
                      </a:r>
                      <a:endParaRPr lang="en-IN" sz="1000">
                        <a:solidFill>
                          <a:schemeClr val="bg1"/>
                        </a:solidFill>
                      </a:endParaRP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🔁 </a:t>
                      </a:r>
                      <a:r>
                        <a:rPr lang="en-IN" sz="1000" b="1">
                          <a:solidFill>
                            <a:schemeClr val="bg1"/>
                          </a:solidFill>
                        </a:rPr>
                        <a:t>Correlation</a:t>
                      </a:r>
                      <a:endParaRPr lang="en-IN" sz="1000">
                        <a:solidFill>
                          <a:schemeClr val="bg1"/>
                        </a:solidFill>
                      </a:endParaRP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🧠 </a:t>
                      </a:r>
                      <a:r>
                        <a:rPr lang="en-US" sz="1000" b="1">
                          <a:solidFill>
                            <a:schemeClr val="bg1"/>
                          </a:solidFill>
                        </a:rPr>
                        <a:t>Explanation with Example Values (Hin+Eng)</a:t>
                      </a:r>
                      <a:endParaRPr lang="en-US" sz="1000">
                        <a:solidFill>
                          <a:schemeClr val="bg1"/>
                        </a:solidFill>
                      </a:endParaRP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990859"/>
                  </a:ext>
                </a:extLst>
              </a:tr>
              <a:tr h="723127">
                <a:tc>
                  <a:txBody>
                    <a:bodyPr/>
                    <a:lstStyle/>
                    <a:p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thalch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 vs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binary_target</a:t>
                      </a:r>
                      <a:endParaRPr lang="en-IN" sz="1000" dirty="0">
                        <a:solidFill>
                          <a:schemeClr val="bg1"/>
                        </a:solidFill>
                      </a:endParaRP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-0.39</a:t>
                      </a:r>
                      <a:endParaRPr lang="en-IN" sz="1000" dirty="0">
                        <a:solidFill>
                          <a:schemeClr val="bg1"/>
                        </a:solidFill>
                      </a:endParaRP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Jab thalach (max heart rate) zyada hota hai, to heart disease hone ka chance kam hota hai.</a:t>
                      </a:r>
                      <a:br>
                        <a:rPr lang="en-IN" sz="1000">
                          <a:solidFill>
                            <a:schemeClr val="bg1"/>
                          </a:solidFill>
                        </a:rPr>
                      </a:b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🧪 </a:t>
                      </a:r>
                      <a:r>
                        <a:rPr lang="en-IN" sz="1000" i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: thalach = 170 → target = 0, thalach = 110 → target = 1</a:t>
                      </a: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286305"/>
                  </a:ext>
                </a:extLst>
              </a:tr>
              <a:tr h="723127"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ca vs binary_target</a:t>
                      </a: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0.46</a:t>
                      </a:r>
                      <a:endParaRPr lang="en-IN" sz="1000" dirty="0">
                        <a:solidFill>
                          <a:schemeClr val="bg1"/>
                        </a:solidFill>
                      </a:endParaRP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Zyada number of major vessels (ca) blocked hone ka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matlab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 heart disease ka high chance.</a:t>
                      </a:r>
                      <a:br>
                        <a:rPr lang="en-IN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🧪 </a:t>
                      </a:r>
                      <a:r>
                        <a:rPr lang="en-IN" sz="1000" i="1" dirty="0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: ca = 0 → target = 0, ca = 3 → target = 1</a:t>
                      </a: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45579"/>
                  </a:ext>
                </a:extLst>
              </a:tr>
              <a:tr h="723127"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chol vs binary_target</a:t>
                      </a: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b="1">
                          <a:solidFill>
                            <a:schemeClr val="bg1"/>
                          </a:solidFill>
                        </a:rPr>
                        <a:t>-0.23</a:t>
                      </a:r>
                      <a:endParaRPr lang="en-IN" sz="1000">
                        <a:solidFill>
                          <a:schemeClr val="bg1"/>
                        </a:solidFill>
                      </a:endParaRP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Cholesterol badhne par thoda heart disease ka chance badhta hai, but weak relation hai.</a:t>
                      </a:r>
                      <a:br>
                        <a:rPr lang="en-IN" sz="1000">
                          <a:solidFill>
                            <a:schemeClr val="bg1"/>
                          </a:solidFill>
                        </a:rPr>
                      </a:b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🧪 </a:t>
                      </a:r>
                      <a:r>
                        <a:rPr lang="en-IN" sz="1000" i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: chol = 200 → target = 0, chol = 290 → target = 1</a:t>
                      </a: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203836"/>
                  </a:ext>
                </a:extLst>
              </a:tr>
              <a:tr h="723127"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oldpeak vs binary_target</a:t>
                      </a: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b="1">
                          <a:solidFill>
                            <a:schemeClr val="bg1"/>
                          </a:solidFill>
                        </a:rPr>
                        <a:t>0.39</a:t>
                      </a:r>
                      <a:endParaRPr lang="en-IN" sz="1000">
                        <a:solidFill>
                          <a:schemeClr val="bg1"/>
                        </a:solidFill>
                      </a:endParaRP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ST depression (exercise ke baad) agar zyada hai, to heart disease ka risk bhi zyada.</a:t>
                      </a:r>
                      <a:br>
                        <a:rPr lang="en-IN" sz="1000">
                          <a:solidFill>
                            <a:schemeClr val="bg1"/>
                          </a:solidFill>
                        </a:rPr>
                      </a:b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🧪 </a:t>
                      </a:r>
                      <a:r>
                        <a:rPr lang="en-IN" sz="1000" i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: oldpeak = 0.0 → target = 0, oldpeak = 3.0 → target = 1</a:t>
                      </a: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95036"/>
                  </a:ext>
                </a:extLst>
              </a:tr>
              <a:tr h="723127"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age vs thalch</a:t>
                      </a: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b="1">
                          <a:solidFill>
                            <a:schemeClr val="bg1"/>
                          </a:solidFill>
                        </a:rPr>
                        <a:t>-0.37</a:t>
                      </a:r>
                      <a:endParaRPr lang="en-IN" sz="1000">
                        <a:solidFill>
                          <a:schemeClr val="bg1"/>
                        </a:solidFill>
                      </a:endParaRP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Jaise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jaise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 age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badhta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hai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, maximum heart rate (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thalch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) naturally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kam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hota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hai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IN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🧪 </a:t>
                      </a:r>
                      <a:r>
                        <a:rPr lang="en-IN" sz="1000" i="1" dirty="0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: age = 30 →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thalach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 = 180, age = 60 → </a:t>
                      </a:r>
                      <a:r>
                        <a:rPr lang="en-IN" sz="1000" dirty="0" err="1">
                          <a:solidFill>
                            <a:schemeClr val="bg1"/>
                          </a:solidFill>
                        </a:rPr>
                        <a:t>thalach</a:t>
                      </a: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 = 120</a:t>
                      </a:r>
                    </a:p>
                  </a:txBody>
                  <a:tcPr marL="28017" marR="28017" marT="14009" marB="14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043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162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ECC84-53E5-AFE7-BD8E-7F4A9D8B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0"/>
            <a:ext cx="5731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64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9B11A-2D7F-E1A6-0AAE-808920FA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27" y="1581150"/>
            <a:ext cx="605874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08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A8AF2-A08B-DC53-868F-520964BE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209550"/>
            <a:ext cx="9091863" cy="456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2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18121-9DF5-6142-846A-410BC7A998A1}"/>
              </a:ext>
            </a:extLst>
          </p:cNvPr>
          <p:cNvSpPr/>
          <p:nvPr/>
        </p:nvSpPr>
        <p:spPr>
          <a:xfrm>
            <a:off x="457200" y="438150"/>
            <a:ext cx="8534400" cy="762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🔹 e. Shape and reshape Data=&gt;(</a:t>
            </a:r>
            <a:r>
              <a:rPr lang="en-IN" dirty="0">
                <a:highlight>
                  <a:srgbClr val="FFFF00"/>
                </a:highlight>
              </a:rPr>
              <a:t>Data ka shape check </a:t>
            </a:r>
            <a:r>
              <a:rPr lang="en-IN" dirty="0" err="1">
                <a:highlight>
                  <a:srgbClr val="FFFF00"/>
                </a:highlight>
              </a:rPr>
              <a:t>karna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ya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usko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naya</a:t>
            </a:r>
            <a:r>
              <a:rPr lang="en-IN" dirty="0">
                <a:highlight>
                  <a:srgbClr val="FFFF00"/>
                </a:highlight>
              </a:rPr>
              <a:t> shape </a:t>
            </a:r>
            <a:r>
              <a:rPr lang="en-IN" dirty="0" err="1">
                <a:highlight>
                  <a:srgbClr val="FFFF00"/>
                </a:highlight>
              </a:rPr>
              <a:t>dena</a:t>
            </a:r>
            <a:r>
              <a:rPr lang="en-IN" dirty="0">
                <a:highlight>
                  <a:srgbClr val="FFFF00"/>
                </a:highlight>
              </a:rPr>
              <a:t> (reshape </a:t>
            </a:r>
            <a:r>
              <a:rPr lang="en-IN" dirty="0" err="1">
                <a:highlight>
                  <a:srgbClr val="FFFF00"/>
                </a:highlight>
              </a:rPr>
              <a:t>karna</a:t>
            </a:r>
            <a:r>
              <a:rPr lang="en-IN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77E24-7DD9-81B6-7FBA-17A405081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1539190"/>
            <a:ext cx="4614071" cy="1150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51727-D4C8-DFF0-C04E-861F30D1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2876550"/>
            <a:ext cx="4800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63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4A56B-D07F-86C4-C7B0-6564F95D8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63111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70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F276F-BF06-B89B-C9A0-6EC7659C3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7858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47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1B08B-280C-A63A-5036-D937895B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79661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7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FE611-BA3C-7E62-1639-64A793F2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" y="285750"/>
            <a:ext cx="9144000" cy="44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49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224F2-4C76-AA1B-A4C7-FE2123B0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5628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15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94738-E031-CC53-434D-9B04874F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908"/>
            <a:ext cx="9144000" cy="434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6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1E9CB-08FF-C9D4-2382-CF4609DD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9"/>
            <a:ext cx="9144000" cy="50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83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7715C-C5C4-E172-AFEC-8D30552E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5715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391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F217A-698D-5FC1-3DB8-B75495B3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467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409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A35C25-8A21-2858-FB7A-09125F01F128}"/>
              </a:ext>
            </a:extLst>
          </p:cNvPr>
          <p:cNvSpPr/>
          <p:nvPr/>
        </p:nvSpPr>
        <p:spPr>
          <a:xfrm>
            <a:off x="2286000" y="1581150"/>
            <a:ext cx="5334000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📘 </a:t>
            </a:r>
            <a:r>
              <a:rPr lang="en-US" b="1" dirty="0"/>
              <a:t>Air Quality Data Analysis &amp; Visualizations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5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EA499-EAB5-4E36-3335-F2648A61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57350"/>
            <a:ext cx="7848600" cy="142894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00D78E-8DAD-47FE-024F-F452D775B64B}"/>
              </a:ext>
            </a:extLst>
          </p:cNvPr>
          <p:cNvSpPr/>
          <p:nvPr/>
        </p:nvSpPr>
        <p:spPr>
          <a:xfrm>
            <a:off x="1485900" y="361950"/>
            <a:ext cx="6172200" cy="838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🧪 </a:t>
            </a:r>
            <a:r>
              <a:rPr lang="en-US" b="1" dirty="0"/>
              <a:t>TE IT – DSBDA Practical (Group B-2)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8685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7890B9-AB29-D742-3980-518F5D6B0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75448"/>
              </p:ext>
            </p:extLst>
          </p:nvPr>
        </p:nvGraphicFramePr>
        <p:xfrm>
          <a:off x="168275" y="1500029"/>
          <a:ext cx="8807450" cy="2011680"/>
        </p:xfrm>
        <a:graphic>
          <a:graphicData uri="http://schemas.openxmlformats.org/drawingml/2006/table">
            <a:tbl>
              <a:tblPr/>
              <a:tblGrid>
                <a:gridCol w="4403725">
                  <a:extLst>
                    <a:ext uri="{9D8B030D-6E8A-4147-A177-3AD203B41FA5}">
                      <a16:colId xmlns:a16="http://schemas.microsoft.com/office/drawing/2014/main" val="341573938"/>
                    </a:ext>
                  </a:extLst>
                </a:gridCol>
                <a:gridCol w="4403725">
                  <a:extLst>
                    <a:ext uri="{9D8B030D-6E8A-4147-A177-3AD203B41FA5}">
                      <a16:colId xmlns:a16="http://schemas.microsoft.com/office/drawing/2014/main" val="946707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Library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56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pandas (pd)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Data read karne, clean karne aur table jaisa structure manage karne ke liye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694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seaborn (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sns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Stylish aur statistical visualizations ke liye (matplotlib ka wrapper)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53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matplotlib.pyplot (plt)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Graph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banane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liye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, basic plotting library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589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8616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252913-A941-C672-EC89-CC86811F6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66578"/>
              </p:ext>
            </p:extLst>
          </p:nvPr>
        </p:nvGraphicFramePr>
        <p:xfrm>
          <a:off x="168275" y="1362869"/>
          <a:ext cx="8807450" cy="2286000"/>
        </p:xfrm>
        <a:graphic>
          <a:graphicData uri="http://schemas.openxmlformats.org/drawingml/2006/table">
            <a:tbl>
              <a:tblPr/>
              <a:tblGrid>
                <a:gridCol w="4403725">
                  <a:extLst>
                    <a:ext uri="{9D8B030D-6E8A-4147-A177-3AD203B41FA5}">
                      <a16:colId xmlns:a16="http://schemas.microsoft.com/office/drawing/2014/main" val="2469405325"/>
                    </a:ext>
                  </a:extLst>
                </a:gridCol>
                <a:gridCol w="4403725">
                  <a:extLst>
                    <a:ext uri="{9D8B030D-6E8A-4147-A177-3AD203B41FA5}">
                      <a16:colId xmlns:a16="http://schemas.microsoft.com/office/drawing/2014/main" val="7749689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Part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5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pd.read_csv("AirQuality.csv")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File ka naam "AirQuality.csv" hai, jise load kar rahe hain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84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sep</a:t>
                      </a:r>
                      <a:r>
                        <a:rPr lang="en-IN" dirty="0"/>
                        <a:t>=';'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Is CSV file mein data comma , se nahi balki semicolon ; se alag-alag hai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skipinitialspace=True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Columns </a:t>
                      </a:r>
                      <a:r>
                        <a:rPr lang="en-IN" dirty="0" err="1"/>
                        <a:t>ke</a:t>
                      </a:r>
                      <a:r>
                        <a:rPr lang="en-IN" dirty="0"/>
                        <a:t> values </a:t>
                      </a:r>
                      <a:r>
                        <a:rPr lang="en-IN" dirty="0" err="1"/>
                        <a:t>ke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aage</a:t>
                      </a:r>
                      <a:r>
                        <a:rPr lang="en-IN" dirty="0"/>
                        <a:t> jo spaces </a:t>
                      </a:r>
                      <a:r>
                        <a:rPr lang="en-IN" dirty="0" err="1"/>
                        <a:t>hote</a:t>
                      </a:r>
                      <a:r>
                        <a:rPr lang="en-IN" dirty="0"/>
                        <a:t> hain </a:t>
                      </a:r>
                      <a:r>
                        <a:rPr lang="en-IN" dirty="0" err="1"/>
                        <a:t>unhe</a:t>
                      </a:r>
                      <a:r>
                        <a:rPr lang="en-IN" dirty="0"/>
                        <a:t> ignore </a:t>
                      </a:r>
                      <a:r>
                        <a:rPr lang="en-IN" dirty="0" err="1"/>
                        <a:t>karega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464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413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A10BD9-5622-2BB9-C493-735F56D5A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05497"/>
              </p:ext>
            </p:extLst>
          </p:nvPr>
        </p:nvGraphicFramePr>
        <p:xfrm>
          <a:off x="168275" y="1957229"/>
          <a:ext cx="8807450" cy="1097280"/>
        </p:xfrm>
        <a:graphic>
          <a:graphicData uri="http://schemas.openxmlformats.org/drawingml/2006/table">
            <a:tbl>
              <a:tblPr/>
              <a:tblGrid>
                <a:gridCol w="4403725">
                  <a:extLst>
                    <a:ext uri="{9D8B030D-6E8A-4147-A177-3AD203B41FA5}">
                      <a16:colId xmlns:a16="http://schemas.microsoft.com/office/drawing/2014/main" val="2718233151"/>
                    </a:ext>
                  </a:extLst>
                </a:gridCol>
                <a:gridCol w="4403725">
                  <a:extLst>
                    <a:ext uri="{9D8B030D-6E8A-4147-A177-3AD203B41FA5}">
                      <a16:colId xmlns:a16="http://schemas.microsoft.com/office/drawing/2014/main" val="1744315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Column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Reason to Remove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940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Unnamed: 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Blank hai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517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Unnamed: 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Blank </a:t>
                      </a:r>
                      <a:r>
                        <a:rPr lang="en-IN" dirty="0" err="1"/>
                        <a:t>hai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917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085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90EE17-5B3F-6756-E551-507CA0C5F474}"/>
              </a:ext>
            </a:extLst>
          </p:cNvPr>
          <p:cNvSpPr txBox="1"/>
          <p:nvPr/>
        </p:nvSpPr>
        <p:spPr>
          <a:xfrm>
            <a:off x="1295400" y="666750"/>
            <a:ext cx="586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# </a:t>
            </a:r>
            <a:r>
              <a:rPr lang="en-IN" dirty="0" err="1">
                <a:solidFill>
                  <a:schemeClr val="bg1"/>
                </a:solidFill>
              </a:rPr>
              <a:t>NaN</a:t>
            </a:r>
            <a:r>
              <a:rPr lang="en-IN" dirty="0">
                <a:solidFill>
                  <a:schemeClr val="bg1"/>
                </a:solidFill>
              </a:rPr>
              <a:t> values ko handle </a:t>
            </a:r>
            <a:r>
              <a:rPr lang="en-IN" dirty="0" err="1">
                <a:solidFill>
                  <a:schemeClr val="bg1"/>
                </a:solidFill>
              </a:rPr>
              <a:t>karne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ke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liye</a:t>
            </a:r>
            <a:r>
              <a:rPr lang="en-IN" dirty="0">
                <a:solidFill>
                  <a:schemeClr val="bg1"/>
                </a:solidFill>
              </a:rPr>
              <a:t> (optional step)</a:t>
            </a:r>
          </a:p>
          <a:p>
            <a:r>
              <a:rPr lang="en-IN" dirty="0" err="1">
                <a:solidFill>
                  <a:schemeClr val="bg1"/>
                </a:solidFill>
              </a:rPr>
              <a:t>df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df.dropna</a:t>
            </a:r>
            <a:r>
              <a:rPr lang="en-IN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038CD5-5DF2-224D-C164-9DB5F4E0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81" y="1540698"/>
            <a:ext cx="785663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dropna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ka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matlab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jaha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bhi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missing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NaN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 data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hai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us row ko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hata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Ye step optional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but agar missing data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zyada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analysis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galat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sakta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hai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Warning: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Bahut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zyada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rows delete ho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sakti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agar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zyada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missing values hon.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Alternative: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fillna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se missing values ko average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ya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0 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bhar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bhi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sakte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ho.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041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CCB04C-3114-5BF7-7C5B-18B892D9B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733550"/>
            <a:ext cx="653416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whitegrid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style ka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matlab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graph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piche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halka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grey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grid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aata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jo readability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badhata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4939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2C299-8D0E-E42A-E31B-138DE08F4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5" y="1033248"/>
            <a:ext cx="820217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678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08440-0573-308F-165B-6A98CC191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86"/>
            <a:ext cx="9144000" cy="473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848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E54FE-CAB6-A5CA-52CC-B3B49B9B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92" y="0"/>
            <a:ext cx="6888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431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81141-5869-82D6-C220-8997ECB13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04" y="1415234"/>
            <a:ext cx="842709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📘 Assignment 1: Single Node Hadoop Installation (Hadoop 2.9.0)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Goal: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Hadoop ko ek system pe (Single Node/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multinode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install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karna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aur run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karna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79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DF3B04-EC5E-7F3D-9730-A1DCA8066CFE}"/>
              </a:ext>
            </a:extLst>
          </p:cNvPr>
          <p:cNvSpPr txBox="1"/>
          <p:nvPr/>
        </p:nvSpPr>
        <p:spPr>
          <a:xfrm>
            <a:off x="1524000" y="7429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✅ </a:t>
            </a:r>
            <a:r>
              <a:rPr lang="en-IN" b="1" dirty="0">
                <a:solidFill>
                  <a:schemeClr val="bg1"/>
                </a:solidFill>
              </a:rPr>
              <a:t>1. Java 8 Install </a:t>
            </a:r>
            <a:r>
              <a:rPr lang="en-IN" b="1" dirty="0" err="1">
                <a:solidFill>
                  <a:schemeClr val="bg1"/>
                </a:solidFill>
              </a:rPr>
              <a:t>karna</a:t>
            </a:r>
            <a:r>
              <a:rPr lang="en-IN" b="1" dirty="0">
                <a:solidFill>
                  <a:schemeClr val="bg1"/>
                </a:solidFill>
              </a:rPr>
              <a:t> (Hadoop </a:t>
            </a:r>
            <a:r>
              <a:rPr lang="en-IN" b="1" dirty="0" err="1">
                <a:solidFill>
                  <a:schemeClr val="bg1"/>
                </a:solidFill>
              </a:rPr>
              <a:t>ke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liye</a:t>
            </a:r>
            <a:r>
              <a:rPr lang="en-IN" b="1" dirty="0">
                <a:solidFill>
                  <a:schemeClr val="bg1"/>
                </a:solidFill>
              </a:rPr>
              <a:t> required </a:t>
            </a:r>
            <a:r>
              <a:rPr lang="en-IN" b="1" dirty="0" err="1">
                <a:solidFill>
                  <a:schemeClr val="bg1"/>
                </a:solidFill>
              </a:rPr>
              <a:t>hai</a:t>
            </a:r>
            <a:r>
              <a:rPr lang="en-IN" b="1" dirty="0">
                <a:solidFill>
                  <a:schemeClr val="bg1"/>
                </a:solidFill>
              </a:rPr>
              <a:t>)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C1D444-497B-508A-4CC6-67CE8519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7350"/>
            <a:ext cx="7162800" cy="102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5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CEE09-C833-E0FF-1C00-368D8201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0550"/>
            <a:ext cx="8839200" cy="26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4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9D928-4D69-F9FC-1AE6-DC9E94E20DD0}"/>
              </a:ext>
            </a:extLst>
          </p:cNvPr>
          <p:cNvSpPr txBox="1"/>
          <p:nvPr/>
        </p:nvSpPr>
        <p:spPr>
          <a:xfrm>
            <a:off x="685800" y="438150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✅ </a:t>
            </a:r>
            <a:r>
              <a:rPr lang="en-IN" b="1" dirty="0">
                <a:solidFill>
                  <a:srgbClr val="FFFF00"/>
                </a:solidFill>
              </a:rPr>
              <a:t>2. SSH Setup (Hadoop ko khud se connect </a:t>
            </a:r>
            <a:r>
              <a:rPr lang="en-IN" b="1" dirty="0" err="1">
                <a:solidFill>
                  <a:srgbClr val="FFFF00"/>
                </a:solidFill>
              </a:rPr>
              <a:t>karne</a:t>
            </a:r>
            <a:r>
              <a:rPr lang="en-IN" b="1" dirty="0">
                <a:solidFill>
                  <a:srgbClr val="FFFF00"/>
                </a:solidFill>
              </a:rPr>
              <a:t> </a:t>
            </a:r>
            <a:r>
              <a:rPr lang="en-IN" b="1" dirty="0" err="1">
                <a:solidFill>
                  <a:srgbClr val="FFFF00"/>
                </a:solidFill>
              </a:rPr>
              <a:t>ke</a:t>
            </a:r>
            <a:r>
              <a:rPr lang="en-IN" b="1" dirty="0">
                <a:solidFill>
                  <a:srgbClr val="FFFF00"/>
                </a:solidFill>
              </a:rPr>
              <a:t> </a:t>
            </a:r>
            <a:r>
              <a:rPr lang="en-IN" b="1" dirty="0" err="1">
                <a:solidFill>
                  <a:srgbClr val="FFFF00"/>
                </a:solidFill>
              </a:rPr>
              <a:t>liye</a:t>
            </a:r>
            <a:r>
              <a:rPr lang="en-IN" b="1" dirty="0">
                <a:solidFill>
                  <a:srgbClr val="FFFF00"/>
                </a:solidFill>
              </a:rPr>
              <a:t> </a:t>
            </a:r>
            <a:r>
              <a:rPr lang="en-IN" b="1" dirty="0" err="1">
                <a:solidFill>
                  <a:srgbClr val="FFFF00"/>
                </a:solidFill>
              </a:rPr>
              <a:t>zaroori</a:t>
            </a:r>
            <a:r>
              <a:rPr lang="en-IN" b="1" dirty="0">
                <a:solidFill>
                  <a:srgbClr val="FFFF00"/>
                </a:solidFill>
              </a:rPr>
              <a:t> </a:t>
            </a:r>
            <a:r>
              <a:rPr lang="en-IN" b="1" dirty="0" err="1">
                <a:solidFill>
                  <a:srgbClr val="FFFF00"/>
                </a:solidFill>
              </a:rPr>
              <a:t>hai</a:t>
            </a:r>
            <a:r>
              <a:rPr lang="en-IN" b="1" dirty="0">
                <a:solidFill>
                  <a:srgbClr val="FFFF00"/>
                </a:solidFill>
              </a:rPr>
              <a:t>)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B6A63-7AA2-0A84-4D58-9A18D42E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33550"/>
            <a:ext cx="7924800" cy="129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0C4306-BCAE-A61D-42FB-B9A8689A6521}"/>
              </a:ext>
            </a:extLst>
          </p:cNvPr>
          <p:cNvSpPr txBox="1"/>
          <p:nvPr/>
        </p:nvSpPr>
        <p:spPr>
          <a:xfrm>
            <a:off x="1295400" y="9715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(Hadoop </a:t>
            </a:r>
            <a:r>
              <a:rPr lang="en-IN" dirty="0" err="1">
                <a:solidFill>
                  <a:schemeClr val="bg1"/>
                </a:solidFill>
              </a:rPr>
              <a:t>ke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liye</a:t>
            </a:r>
            <a:r>
              <a:rPr lang="en-IN" dirty="0">
                <a:solidFill>
                  <a:schemeClr val="bg1"/>
                </a:solidFill>
              </a:rPr>
              <a:t> password-less login </a:t>
            </a:r>
            <a:r>
              <a:rPr lang="en-IN" dirty="0" err="1">
                <a:solidFill>
                  <a:schemeClr val="bg1"/>
                </a:solidFill>
              </a:rPr>
              <a:t>chahiye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hota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hai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16152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909086-7CFE-2D9E-1EE1-0A7F7D4766E8}"/>
              </a:ext>
            </a:extLst>
          </p:cNvPr>
          <p:cNvSpPr txBox="1"/>
          <p:nvPr/>
        </p:nvSpPr>
        <p:spPr>
          <a:xfrm>
            <a:off x="2133600" y="43815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✅ </a:t>
            </a:r>
            <a:r>
              <a:rPr lang="en-IN" b="1" dirty="0">
                <a:solidFill>
                  <a:schemeClr val="bg1"/>
                </a:solidFill>
              </a:rPr>
              <a:t>3. Hadoop File ko Extract &amp; Move karo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9CFEC-5779-9CB6-98DF-C234FA1E8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1733550"/>
            <a:ext cx="9040487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38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0B707-D481-EC97-49DF-EDB5AB23B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38150"/>
            <a:ext cx="67055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🔰 STEP 4: Environment Variables set karo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bashrc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file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mein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01B81-2DFF-66A0-7FBC-4D05A5A1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0" y="895349"/>
            <a:ext cx="8487960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9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481C48-9E73-8F6E-DE70-63D6D3CC4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38150"/>
            <a:ext cx="5448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🔰 STEP 5: Hadoop Config Files setup karo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2467A-FF07-FBDB-E580-4105ABCB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47" y="1857275"/>
            <a:ext cx="792590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226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F2DCE-2B1D-654F-F393-AF0D8048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61" y="1200150"/>
            <a:ext cx="5132277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7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7C14E-153E-300C-18FD-4ABDF21AF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791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960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2B024-2953-2810-9D84-1D1DE3B9B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1" y="1009432"/>
            <a:ext cx="800211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95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BD8B4-5824-44ED-EBA5-0F327CAD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90" y="728405"/>
            <a:ext cx="6411220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141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BF404-246D-9D38-AC40-D4499E93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81150"/>
            <a:ext cx="6096251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487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6B077-E879-F05B-DCC5-F20A13A7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9750"/>
            <a:ext cx="8382000" cy="11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5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9ED1C-B280-01FF-7C3F-031A1121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50"/>
            <a:ext cx="8077200" cy="393307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AB2E4E-E613-02EB-B2D7-6DA5FD1CDAB4}"/>
              </a:ext>
            </a:extLst>
          </p:cNvPr>
          <p:cNvSpPr/>
          <p:nvPr/>
        </p:nvSpPr>
        <p:spPr>
          <a:xfrm>
            <a:off x="304800" y="133350"/>
            <a:ext cx="3200400" cy="4718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Step 1: Data Cleaning</a:t>
            </a:r>
          </a:p>
        </p:txBody>
      </p:sp>
    </p:spTree>
    <p:extLst>
      <p:ext uri="{BB962C8B-B14F-4D97-AF65-F5344CB8AC3E}">
        <p14:creationId xmlns:p14="http://schemas.microsoft.com/office/powerpoint/2010/main" val="14698371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C5F103-507D-ED5F-0B54-F150330A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33550"/>
            <a:ext cx="8763000" cy="128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87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0E17E-AF75-1372-8E38-A68D1EF7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8686800" cy="38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91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492402-9827-1360-B1E0-6F6B0AF5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66628"/>
              </p:ext>
            </p:extLst>
          </p:nvPr>
        </p:nvGraphicFramePr>
        <p:xfrm>
          <a:off x="168275" y="1088549"/>
          <a:ext cx="8807450" cy="2834640"/>
        </p:xfrm>
        <a:graphic>
          <a:graphicData uri="http://schemas.openxmlformats.org/drawingml/2006/table">
            <a:tbl>
              <a:tblPr/>
              <a:tblGrid>
                <a:gridCol w="4403725">
                  <a:extLst>
                    <a:ext uri="{9D8B030D-6E8A-4147-A177-3AD203B41FA5}">
                      <a16:colId xmlns:a16="http://schemas.microsoft.com/office/drawing/2014/main" val="3588771550"/>
                    </a:ext>
                  </a:extLst>
                </a:gridCol>
                <a:gridCol w="4403725">
                  <a:extLst>
                    <a:ext uri="{9D8B030D-6E8A-4147-A177-3AD203B41FA5}">
                      <a16:colId xmlns:a16="http://schemas.microsoft.com/office/drawing/2014/main" val="27036946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Process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45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 err="1"/>
                        <a:t>NameNode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Master node of HDFS — file system ka control </a:t>
                      </a:r>
                      <a:r>
                        <a:rPr lang="en-IN" dirty="0" err="1"/>
                        <a:t>karta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hai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1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 err="1"/>
                        <a:t>DataNode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dirty="0"/>
                        <a:t>Data store karne wala node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30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SecondaryNameNode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Metadata ka backup rakhta hai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84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ResourceManager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/>
                        <a:t>YARN ka master — job scheduling karta hai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631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NodeManager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Job execution ke liye responsible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10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Jps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 yeh command khud ko show </a:t>
                      </a:r>
                      <a:r>
                        <a:rPr lang="en-IN" dirty="0" err="1"/>
                        <a:t>karta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hai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92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468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070E6-CBB1-D3A7-1258-655590E7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6350"/>
            <a:ext cx="7859222" cy="1838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B96AC1-155D-AAAF-23B0-CF2874E3A9C4}"/>
                  </a:ext>
                </a:extLst>
              </p14:cNvPr>
              <p14:cNvContentPartPr/>
              <p14:nvPr/>
            </p14:nvContentPartPr>
            <p14:xfrm>
              <a:off x="723960" y="1266840"/>
              <a:ext cx="5943960" cy="183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B96AC1-155D-AAAF-23B0-CF2874E3A9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600" y="1257480"/>
                <a:ext cx="5962680" cy="18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0998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1D085E-DA47-D255-D91C-17FE6FB1C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20248"/>
              </p:ext>
            </p:extLst>
          </p:nvPr>
        </p:nvGraphicFramePr>
        <p:xfrm>
          <a:off x="1576549" y="950912"/>
          <a:ext cx="5990901" cy="3109914"/>
        </p:xfrm>
        <a:graphic>
          <a:graphicData uri="http://schemas.openxmlformats.org/drawingml/2006/table">
            <a:tbl>
              <a:tblPr/>
              <a:tblGrid>
                <a:gridCol w="1996967">
                  <a:extLst>
                    <a:ext uri="{9D8B030D-6E8A-4147-A177-3AD203B41FA5}">
                      <a16:colId xmlns:a16="http://schemas.microsoft.com/office/drawing/2014/main" val="4161190418"/>
                    </a:ext>
                  </a:extLst>
                </a:gridCol>
                <a:gridCol w="1996967">
                  <a:extLst>
                    <a:ext uri="{9D8B030D-6E8A-4147-A177-3AD203B41FA5}">
                      <a16:colId xmlns:a16="http://schemas.microsoft.com/office/drawing/2014/main" val="2535429854"/>
                    </a:ext>
                  </a:extLst>
                </a:gridCol>
                <a:gridCol w="1996967">
                  <a:extLst>
                    <a:ext uri="{9D8B030D-6E8A-4147-A177-3AD203B41FA5}">
                      <a16:colId xmlns:a16="http://schemas.microsoft.com/office/drawing/2014/main" val="1248237569"/>
                    </a:ext>
                  </a:extLst>
                </a:gridCol>
              </a:tblGrid>
              <a:tr h="248793"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Sr.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Visualization Type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Kya Banana Hai?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378051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a.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1D (Linear) Data Visualization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Single variable ka simple chart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75988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b.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effectLst/>
                        </a:rPr>
                        <a:t>2D (Planar) Data Visualization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X vs Y axis graph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147535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c.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3D (Volumetric) Data Visualization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Teen variables ka graph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93218"/>
                  </a:ext>
                </a:extLst>
              </a:tr>
              <a:tr h="248793"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d.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Temporal Data Visualization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Time ke basis pe graph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85911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e.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Multidimensional Data Visualization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3+ variables ka visualization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82300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f.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Tree/Hierarchical Data Visualization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Category ke andar sub-category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79105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g.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Network Data Visualization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effectLst/>
                        </a:rPr>
                        <a:t>Node-Edge relation </a:t>
                      </a:r>
                      <a:r>
                        <a:rPr lang="en-IN" sz="1200" dirty="0" err="1">
                          <a:effectLst/>
                        </a:rPr>
                        <a:t>wala</a:t>
                      </a:r>
                      <a:r>
                        <a:rPr lang="en-IN" sz="1200" dirty="0">
                          <a:effectLst/>
                        </a:rPr>
                        <a:t> graph</a:t>
                      </a:r>
                    </a:p>
                  </a:txBody>
                  <a:tcPr marL="62198" marR="62198" marT="31099" marB="31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9857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C7F9CD-F9B1-9570-199B-F1D0508A407B}"/>
                  </a:ext>
                </a:extLst>
              </p14:cNvPr>
              <p14:cNvContentPartPr/>
              <p14:nvPr/>
            </p14:nvContentPartPr>
            <p14:xfrm>
              <a:off x="1486080" y="2476440"/>
              <a:ext cx="6015240" cy="102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C7F9CD-F9B1-9570-199B-F1D0508A40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720" y="2467080"/>
                <a:ext cx="6033960" cy="10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270A43-6F7D-CD65-EA12-596D4FEB5FCA}"/>
                  </a:ext>
                </a:extLst>
              </p14:cNvPr>
              <p14:cNvContentPartPr/>
              <p14:nvPr/>
            </p14:nvContentPartPr>
            <p14:xfrm>
              <a:off x="1647720" y="3814920"/>
              <a:ext cx="433800" cy="12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270A43-6F7D-CD65-EA12-596D4FEB5F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8360" y="3805560"/>
                <a:ext cx="45252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8133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EA69BF-8F09-F81A-EF36-3C8762D3573D}"/>
              </a:ext>
            </a:extLst>
          </p:cNvPr>
          <p:cNvSpPr/>
          <p:nvPr/>
        </p:nvSpPr>
        <p:spPr>
          <a:xfrm>
            <a:off x="1905000" y="209550"/>
            <a:ext cx="5486400" cy="685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🎯 ADULT DATASET </a:t>
            </a:r>
            <a:r>
              <a:rPr lang="en-IN" dirty="0" err="1"/>
              <a:t>ke</a:t>
            </a:r>
            <a:r>
              <a:rPr lang="en-IN" dirty="0"/>
              <a:t> </a:t>
            </a:r>
            <a:r>
              <a:rPr lang="en-IN" dirty="0" err="1"/>
              <a:t>liye</a:t>
            </a:r>
            <a:r>
              <a:rPr lang="en-IN" dirty="0"/>
              <a:t> - Tableau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5825B-60ED-DC4D-C76E-21C725F43421}"/>
              </a:ext>
            </a:extLst>
          </p:cNvPr>
          <p:cNvSpPr txBox="1"/>
          <p:nvPr/>
        </p:nvSpPr>
        <p:spPr>
          <a:xfrm>
            <a:off x="990600" y="12763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(a) </a:t>
            </a:r>
            <a:r>
              <a:rPr lang="en-IN" b="1" dirty="0">
                <a:solidFill>
                  <a:schemeClr val="bg1"/>
                </a:solidFill>
              </a:rPr>
              <a:t>1D (Linear) Data Visualization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613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283510-ECAF-7F2C-1E19-CB331064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775"/>
            <a:ext cx="8508026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9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F6E29-075C-6270-F7DA-58D2C1EF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" y="0"/>
            <a:ext cx="89437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926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7F6E2-E6C2-B834-A4EC-AEBC3F4A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3" y="0"/>
            <a:ext cx="86861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051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D18A2-CE71-4A3E-6E0D-50C7DA58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8" y="0"/>
            <a:ext cx="8431823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20EF79-DDCE-9363-986B-9D2F1A6AF56A}"/>
                  </a:ext>
                </a:extLst>
              </p14:cNvPr>
              <p14:cNvContentPartPr/>
              <p14:nvPr/>
            </p14:nvContentPartPr>
            <p14:xfrm>
              <a:off x="2685960" y="604800"/>
              <a:ext cx="362520" cy="228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20EF79-DDCE-9363-986B-9D2F1A6AF5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6600" y="595440"/>
                <a:ext cx="38124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933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3821</TotalTime>
  <Words>918</Words>
  <Application>Microsoft Office PowerPoint</Application>
  <PresentationFormat>On-screen Show (16:9)</PresentationFormat>
  <Paragraphs>126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Arial Unicode MS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KANDE GORAKH</cp:lastModifiedBy>
  <cp:revision>87</cp:revision>
  <dcterms:created xsi:type="dcterms:W3CDTF">2024-10-26T17:23:43Z</dcterms:created>
  <dcterms:modified xsi:type="dcterms:W3CDTF">2025-04-30T09:44:03Z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2024-10-26T00:00:00Z</vt:filetime>
  </property>
  <property fmtid="{D5CDD505-2E9C-101B-9397-08002B2CF9AE}" pid="3" name="Producer">
    <vt:lpwstr>iLovePDF</vt:lpwstr>
  </property>
</Properties>
</file>